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76672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605575"/>
              <a:satOff val="15655"/>
              <a:lumOff val="22628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7AAA9"/>
              </a:solidFill>
              <a:prstDash val="solid"/>
              <a:miter lim="400000"/>
            </a:ln>
          </a:left>
          <a:right>
            <a:ln w="12700" cap="flat">
              <a:solidFill>
                <a:srgbClr val="A7AA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7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7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5526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作者和日期"/>
          <p:cNvSpPr txBox="1"/>
          <p:nvPr>
            <p:ph type="body" sz="quarter" idx="21" hasCustomPrompt="1"/>
          </p:nvPr>
        </p:nvSpPr>
        <p:spPr>
          <a:xfrm>
            <a:off x="711200" y="8410816"/>
            <a:ext cx="11582400" cy="429261"/>
          </a:xfrm>
          <a:prstGeom prst="rect">
            <a:avLst/>
          </a:prstGeom>
        </p:spPr>
        <p:txBody>
          <a:bodyPr/>
          <a:lstStyle>
            <a:lvl1pPr marL="0" indent="0" algn="ctr" defTabSz="557671">
              <a:lnSpc>
                <a:spcPct val="100000"/>
              </a:lnSpc>
              <a:spcBef>
                <a:spcPts val="0"/>
              </a:spcBef>
              <a:buSzTx/>
              <a:buNone/>
              <a:defRPr spc="-19" sz="19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6342887" y="91041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idx="1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711200" y="1926083"/>
            <a:ext cx="11582400" cy="415703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事实信息"/>
          <p:cNvSpPr txBox="1"/>
          <p:nvPr>
            <p:ph type="body" sz="quarter" idx="21" hasCustomPrompt="1"/>
          </p:nvPr>
        </p:nvSpPr>
        <p:spPr>
          <a:xfrm>
            <a:off x="711200" y="562540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711200" y="7191692"/>
            <a:ext cx="115824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711200" y="2743200"/>
            <a:ext cx="11582400" cy="3619500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15009552_2264x1509.jpeg"/>
          <p:cNvSpPr/>
          <p:nvPr>
            <p:ph type="pic" sz="quarter" idx="21"/>
          </p:nvPr>
        </p:nvSpPr>
        <p:spPr>
          <a:xfrm>
            <a:off x="6598373" y="762000"/>
            <a:ext cx="5715001" cy="3809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740519873_3318x2212.jpeg"/>
          <p:cNvSpPr/>
          <p:nvPr>
            <p:ph type="pic" idx="22"/>
          </p:nvPr>
        </p:nvSpPr>
        <p:spPr>
          <a:xfrm>
            <a:off x="-23876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941297804_1296x1457.jpg"/>
          <p:cNvSpPr/>
          <p:nvPr>
            <p:ph type="pic" sz="half" idx="23"/>
          </p:nvPr>
        </p:nvSpPr>
        <p:spPr>
          <a:xfrm>
            <a:off x="6661873" y="3637404"/>
            <a:ext cx="5588001" cy="62821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xfrm>
            <a:off x="6342126" y="91041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eg"/>
          <p:cNvSpPr/>
          <p:nvPr>
            <p:ph type="pic" idx="21"/>
          </p:nvPr>
        </p:nvSpPr>
        <p:spPr>
          <a:xfrm>
            <a:off x="5588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eg"/>
          <p:cNvSpPr/>
          <p:nvPr>
            <p:ph type="pic" idx="21"/>
          </p:nvPr>
        </p:nvSpPr>
        <p:spPr>
          <a:xfrm>
            <a:off x="-1320800" y="-596900"/>
            <a:ext cx="15633700" cy="10422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正文级别 1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71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作者和日期"/>
          <p:cNvSpPr txBox="1"/>
          <p:nvPr>
            <p:ph type="body" sz="quarter" idx="22" hasCustomPrompt="1"/>
          </p:nvPr>
        </p:nvSpPr>
        <p:spPr>
          <a:xfrm>
            <a:off x="711200" y="8407400"/>
            <a:ext cx="11582400" cy="429260"/>
          </a:xfrm>
          <a:prstGeom prst="rect">
            <a:avLst/>
          </a:prstGeom>
        </p:spPr>
        <p:txBody>
          <a:bodyPr/>
          <a:lstStyle>
            <a:lvl1pPr marL="0" indent="0" algn="ctr" defTabSz="557671">
              <a:lnSpc>
                <a:spcPct val="100000"/>
              </a:lnSpc>
              <a:spcBef>
                <a:spcPts val="0"/>
              </a:spcBef>
              <a:buSzTx/>
              <a:buNone/>
              <a:defRPr spc="-19" sz="19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xfrm>
            <a:off x="6342887" y="9104121"/>
            <a:ext cx="320549" cy="342901"/>
          </a:xfrm>
          <a:prstGeom prst="rect">
            <a:avLst/>
          </a:prstGeom>
        </p:spPr>
        <p:txBody>
          <a:bodyPr/>
          <a:lstStyle>
            <a:lvl1pPr defTabSz="584200"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5009552_2264x1509.jpeg"/>
          <p:cNvSpPr/>
          <p:nvPr>
            <p:ph type="pic" idx="21"/>
          </p:nvPr>
        </p:nvSpPr>
        <p:spPr>
          <a:xfrm>
            <a:off x="3427686" y="762000"/>
            <a:ext cx="11889828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幻灯片标题"/>
          <p:cNvSpPr txBox="1"/>
          <p:nvPr>
            <p:ph type="title" hasCustomPrompt="1"/>
          </p:nvPr>
        </p:nvSpPr>
        <p:spPr>
          <a:xfrm>
            <a:off x="711406" y="2851794"/>
            <a:ext cx="5058553" cy="2088506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711406" y="4775200"/>
            <a:ext cx="5058553" cy="3911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4" name="幻灯片副标题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912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61" name="正文级别 1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幻灯片副标题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3" name="图像"/>
          <p:cNvSpPr/>
          <p:nvPr>
            <p:ph type="pic" idx="22"/>
          </p:nvPr>
        </p:nvSpPr>
        <p:spPr>
          <a:xfrm>
            <a:off x="5848049" y="762000"/>
            <a:ext cx="7049102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80000"/>
              </a:lnSpc>
              <a:defRPr spc="-82" sz="8200"/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6342887" y="91041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 anchor="ctr"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正文级别 1…"/>
          <p:cNvSpPr txBox="1"/>
          <p:nvPr>
            <p:ph type="body" idx="1" hasCustomPrompt="1"/>
          </p:nvPr>
        </p:nvSpPr>
        <p:spPr>
          <a:xfrm>
            <a:off x="711200" y="2997518"/>
            <a:ext cx="11582400" cy="6045201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议程标题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90" name="议程副标题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SzTx/>
              <a:buNone/>
              <a:defRPr spc="-30" sz="304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 hasCustomPrompt="1"/>
          </p:nvPr>
        </p:nvSpPr>
        <p:spPr>
          <a:xfrm>
            <a:off x="711200" y="2997200"/>
            <a:ext cx="11582400" cy="60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幻灯片标题"/>
          <p:cNvSpPr txBox="1"/>
          <p:nvPr>
            <p:ph type="title" hasCustomPrompt="1"/>
          </p:nvPr>
        </p:nvSpPr>
        <p:spPr>
          <a:xfrm>
            <a:off x="711200" y="397933"/>
            <a:ext cx="1158240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38739" y="9104121"/>
            <a:ext cx="320549" cy="342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1739900">
              <a:lnSpc>
                <a:spcPct val="100000"/>
              </a:lnSpc>
              <a:defRPr sz="14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3937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7874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1811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15748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19685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23622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27559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31496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35433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9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tif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1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4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8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9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Relationship Id="rId3" Type="http://schemas.openxmlformats.org/officeDocument/2006/relationships/image" Target="../media/image34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7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8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9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0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1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3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4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函数式编程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函数式编程</a:t>
            </a:r>
          </a:p>
        </p:txBody>
      </p:sp>
      <p:sp>
        <p:nvSpPr>
          <p:cNvPr id="152" name="Java Stream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Stream</a:t>
            </a:r>
          </a:p>
        </p:txBody>
      </p:sp>
      <p:sp>
        <p:nvSpPr>
          <p:cNvPr id="153" name="胡宇翔 2021.1.1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 marL="0" indent="416052" algn="ctr" defTabSz="534190">
              <a:lnSpc>
                <a:spcPct val="100000"/>
              </a:lnSpc>
              <a:spcBef>
                <a:spcPts val="0"/>
              </a:spcBef>
              <a:buSzTx/>
              <a:buNone/>
              <a:defRPr spc="-18" sz="182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胡宇翔 2021.1.10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无副作用"/>
          <p:cNvSpPr txBox="1"/>
          <p:nvPr>
            <p:ph type="title"/>
          </p:nvPr>
        </p:nvSpPr>
        <p:spPr>
          <a:xfrm>
            <a:off x="711406" y="1024751"/>
            <a:ext cx="5058553" cy="2088506"/>
          </a:xfrm>
          <a:prstGeom prst="rect">
            <a:avLst/>
          </a:prstGeom>
        </p:spPr>
        <p:txBody>
          <a:bodyPr/>
          <a:lstStyle/>
          <a:p>
            <a:pPr/>
            <a:r>
              <a:t>无副作用</a:t>
            </a:r>
          </a:p>
        </p:txBody>
      </p:sp>
      <p:sp>
        <p:nvSpPr>
          <p:cNvPr id="182" name="函数要保持独立，所有功能就是返回一个新的值，没有其他行为，尤其是不得修改外部变量的值"/>
          <p:cNvSpPr txBox="1"/>
          <p:nvPr>
            <p:ph type="body" sz="quarter" idx="1"/>
          </p:nvPr>
        </p:nvSpPr>
        <p:spPr>
          <a:xfrm>
            <a:off x="711406" y="4466008"/>
            <a:ext cx="5058553" cy="39116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函数要保持独立，所有功能就是返回一个新的值，没有其他行为，尤其是不得修改外部变量的值</a:t>
            </a:r>
          </a:p>
        </p:txBody>
      </p:sp>
      <p:pic>
        <p:nvPicPr>
          <p:cNvPr id="18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08450" y="3060700"/>
            <a:ext cx="6311901" cy="36322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引用透明"/>
          <p:cNvSpPr txBox="1"/>
          <p:nvPr>
            <p:ph type="title"/>
          </p:nvPr>
        </p:nvSpPr>
        <p:spPr>
          <a:xfrm>
            <a:off x="711406" y="1024751"/>
            <a:ext cx="5058553" cy="2088506"/>
          </a:xfrm>
          <a:prstGeom prst="rect">
            <a:avLst/>
          </a:prstGeom>
        </p:spPr>
        <p:txBody>
          <a:bodyPr/>
          <a:lstStyle/>
          <a:p>
            <a:pPr/>
            <a:r>
              <a:t>引用透明</a:t>
            </a:r>
          </a:p>
        </p:txBody>
      </p:sp>
      <p:sp>
        <p:nvSpPr>
          <p:cNvPr id="186" name="函数的运行不依赖于外部变量或&quot;状态&quot;，只依赖于输入的参数，任何时候只要参数相同，引用函数所得到的返回值总是相同的"/>
          <p:cNvSpPr txBox="1"/>
          <p:nvPr>
            <p:ph type="body" sz="quarter" idx="1"/>
          </p:nvPr>
        </p:nvSpPr>
        <p:spPr>
          <a:xfrm>
            <a:off x="711406" y="4466008"/>
            <a:ext cx="5058553" cy="39116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函数的运行不依赖于外部变量或"状态"，只依赖于输入的参数，任何时候只要参数相同，引用函数所得到的返回值总是相同的</a:t>
            </a:r>
          </a:p>
        </p:txBody>
      </p:sp>
      <p:pic>
        <p:nvPicPr>
          <p:cNvPr id="18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7624" y="1741181"/>
            <a:ext cx="6613553" cy="262425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8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08450" y="4885749"/>
            <a:ext cx="6311901" cy="36322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7832" y="49317"/>
            <a:ext cx="10169136" cy="965496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6414" y="62694"/>
            <a:ext cx="10911972" cy="962821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710" y="726757"/>
            <a:ext cx="12575380" cy="830008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8016" y="2037834"/>
            <a:ext cx="8788768" cy="6802266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( ) -&gt; { }"/>
          <p:cNvSpPr txBox="1"/>
          <p:nvPr/>
        </p:nvSpPr>
        <p:spPr>
          <a:xfrm>
            <a:off x="4854702" y="324318"/>
            <a:ext cx="3295397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( ) -&gt; { }</a:t>
            </a:r>
          </a:p>
        </p:txBody>
      </p:sp>
      <p:sp>
        <p:nvSpPr>
          <p:cNvPr id="198" name="lambda 表达式必须匹配接口中单一抽象方法签名的参数类型和返回类型…"/>
          <p:cNvSpPr txBox="1"/>
          <p:nvPr/>
        </p:nvSpPr>
        <p:spPr>
          <a:xfrm>
            <a:off x="1900875" y="8625251"/>
            <a:ext cx="10018192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lambda 表达式必须匹配接口中单一抽象方法签名的参数类型和返回类型</a:t>
            </a:r>
          </a:p>
          <a:p>
            <a:pPr algn="l" defTabSz="457200">
              <a:lnSpc>
                <a:spcPct val="100000"/>
              </a:lnSpc>
              <a:defRPr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将结果返回给函数式接口的引用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32" y="1269890"/>
            <a:ext cx="12848736" cy="647872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43" y="1117250"/>
            <a:ext cx="13004801" cy="751910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使用双冒号表示法（:: ）将实例引用或类名与方法分开"/>
          <p:cNvSpPr txBox="1"/>
          <p:nvPr/>
        </p:nvSpPr>
        <p:spPr>
          <a:xfrm>
            <a:off x="3068622" y="1130592"/>
            <a:ext cx="942982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sz="3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使用双冒号表示法（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::</a:t>
            </a:r>
            <a:r>
              <a:t> ）将实例引用或类名与方法分开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6081" y="3567117"/>
            <a:ext cx="12132638" cy="261936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206" name="构造方法引用"/>
          <p:cNvSpPr txBox="1"/>
          <p:nvPr/>
        </p:nvSpPr>
        <p:spPr>
          <a:xfrm>
            <a:off x="4921249" y="1673618"/>
            <a:ext cx="31623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构造方法引用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一种包含单一抽象方法但是可以有多个非抽象方法的接口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spcBef>
                <a:spcPts val="0"/>
              </a:spcBef>
              <a:defRPr spc="0"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一种包含单一抽象方法但是可以有多个非抽象方法的接口。</a:t>
            </a:r>
          </a:p>
          <a:p>
            <a:pPr defTabSz="457200">
              <a:spcBef>
                <a:spcPts val="0"/>
              </a:spcBef>
              <a:defRPr spc="0" sz="13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spcBef>
                <a:spcPts val="0"/>
              </a:spcBef>
              <a:defRPr spc="0"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类通过为接口中的所有方法提供实现来实现任何接口，这可以通过顶级类（top-level class）、内部类甚至匿名内部类完成。</a:t>
            </a:r>
          </a:p>
          <a:p>
            <a:pPr defTabSz="457200">
              <a:spcBef>
                <a:spcPts val="0"/>
              </a:spcBef>
              <a:defRPr spc="0"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函数式接口可以被隐式转换为 lambda 表达式。</a:t>
            </a:r>
          </a:p>
        </p:txBody>
      </p:sp>
      <p:sp>
        <p:nvSpPr>
          <p:cNvPr id="209" name="Java 函数式接口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35505">
              <a:defRPr spc="-54" sz="5452"/>
            </a:lvl1pPr>
          </a:lstStyle>
          <a:p>
            <a:pPr/>
            <a:r>
              <a:t>Java 函数式接口</a:t>
            </a:r>
          </a:p>
        </p:txBody>
      </p:sp>
      <p:pic>
        <p:nvPicPr>
          <p:cNvPr id="21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6589" y="4733684"/>
            <a:ext cx="10271622" cy="376099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面向过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/>
            </a:pPr>
            <a:r>
              <a:t>面向过程</a:t>
            </a:r>
          </a:p>
          <a:p>
            <a:pPr marL="0" indent="0">
              <a:buSzTx/>
              <a:buNone/>
              <a:defRPr sz="5000"/>
            </a:pPr>
            <a:r>
              <a:t>从计算机运行的角度考虑解决问题的步骤</a:t>
            </a:r>
          </a:p>
          <a:p>
            <a:pPr marL="0" indent="0">
              <a:buSzTx/>
              <a:buNone/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优点：复杂问题流程化，进而变得简单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缺点：程序可拓展性差，只能做一系列的事情，每个方法都是为了这一套流程服务</a:t>
            </a:r>
          </a:p>
        </p:txBody>
      </p:sp>
      <p:sp>
        <p:nvSpPr>
          <p:cNvPr id="156" name="编程范式"/>
          <p:cNvSpPr txBox="1"/>
          <p:nvPr>
            <p:ph type="title"/>
          </p:nvPr>
        </p:nvSpPr>
        <p:spPr>
          <a:xfrm>
            <a:off x="711200" y="905933"/>
            <a:ext cx="11582400" cy="1168401"/>
          </a:xfrm>
          <a:prstGeom prst="rect">
            <a:avLst/>
          </a:prstGeom>
        </p:spPr>
        <p:txBody>
          <a:bodyPr/>
          <a:lstStyle>
            <a:lvl1pPr defTabSz="1270127">
              <a:lnSpc>
                <a:spcPct val="80000"/>
              </a:lnSpc>
              <a:defRPr spc="-59" sz="5986"/>
            </a:lvl1pPr>
          </a:lstStyle>
          <a:p>
            <a:pPr/>
            <a:r>
              <a:t>编程范式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表格"/>
          <p:cNvGraphicFramePr/>
          <p:nvPr/>
        </p:nvGraphicFramePr>
        <p:xfrm>
          <a:off x="711200" y="1854200"/>
          <a:ext cx="11582400" cy="60452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2313940"/>
                <a:gridCol w="2973259"/>
                <a:gridCol w="1654620"/>
                <a:gridCol w="2313940"/>
                <a:gridCol w="2313940"/>
              </a:tblGrid>
              <a:tr h="120650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接口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抽象方法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参数类型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返回类型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说明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20650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Function&lt;T,R&gt;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>
                          <a:solidFill>
                            <a:srgbClr val="4078F2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defRPr>
                      </a:pPr>
                      <a:r>
                        <a:rPr>
                          <a:solidFill>
                            <a:srgbClr val="373A42"/>
                          </a:solidFill>
                        </a:rPr>
                        <a:t>R </a:t>
                      </a:r>
                      <a:r>
                        <a:t>apply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(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T 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)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;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1个输入，1个输出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20650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Predicate&lt;T&gt;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>
                          <a:solidFill>
                            <a:srgbClr val="A626A4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defRPr>
                      </a:pPr>
                      <a:r>
                        <a:rPr i="1"/>
                        <a:t>boolean </a:t>
                      </a:r>
                      <a:r>
                        <a:rPr>
                          <a:solidFill>
                            <a:srgbClr val="4078F2"/>
                          </a:solidFill>
                        </a:rPr>
                        <a:t>test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(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T 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)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;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boolean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判断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20650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Consumer&lt;T&gt;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>
                          <a:solidFill>
                            <a:srgbClr val="4078F2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defRPr>
                      </a:pPr>
                      <a:r>
                        <a:rPr i="1">
                          <a:solidFill>
                            <a:srgbClr val="A626A4"/>
                          </a:solidFill>
                        </a:rPr>
                        <a:t>void </a:t>
                      </a:r>
                      <a:r>
                        <a:t>accept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(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T 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/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消费1个数据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20650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Supplier&lt;T&gt;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>
                          <a:solidFill>
                            <a:srgbClr val="4078F2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defRPr>
                      </a:pPr>
                      <a:r>
                        <a:rPr>
                          <a:solidFill>
                            <a:srgbClr val="373A42"/>
                          </a:solidFill>
                        </a:rPr>
                        <a:t>T </a:t>
                      </a:r>
                      <a:r>
                        <a:t>get</a:t>
                      </a:r>
                      <a:r>
                        <a:rPr>
                          <a:solidFill>
                            <a:srgbClr val="986802"/>
                          </a:solidFill>
                        </a:rPr>
                        <a:t>()</a:t>
                      </a:r>
                      <a:r>
                        <a:rPr>
                          <a:solidFill>
                            <a:srgbClr val="373A42"/>
                          </a:solidFill>
                        </a:rPr>
                        <a:t>;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/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提供1个数据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unction"/>
          <p:cNvSpPr txBox="1"/>
          <p:nvPr/>
        </p:nvSpPr>
        <p:spPr>
          <a:xfrm>
            <a:off x="4893056" y="907577"/>
            <a:ext cx="3218689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Function</a:t>
            </a:r>
          </a:p>
        </p:txBody>
      </p:sp>
      <p:pic>
        <p:nvPicPr>
          <p:cNvPr id="21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498" y="2559983"/>
            <a:ext cx="12313804" cy="526888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Function"/>
          <p:cNvSpPr txBox="1"/>
          <p:nvPr/>
        </p:nvSpPr>
        <p:spPr>
          <a:xfrm>
            <a:off x="4893056" y="907577"/>
            <a:ext cx="3218689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Function</a:t>
            </a:r>
          </a:p>
        </p:txBody>
      </p:sp>
      <p:graphicFrame>
        <p:nvGraphicFramePr>
          <p:cNvPr id="218" name="表格"/>
          <p:cNvGraphicFramePr/>
          <p:nvPr/>
        </p:nvGraphicFramePr>
        <p:xfrm>
          <a:off x="1692277" y="2912289"/>
          <a:ext cx="9632946" cy="424010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4810122"/>
                <a:gridCol w="4810122"/>
              </a:tblGrid>
              <a:tr h="187945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其他用法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2200">
                          <a:sym typeface="Avenir Next Demi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87945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Stream.map(Function&lt;? super T, ? extends R&gt; mapper)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对每个流元素T调用Function，得到新元素R，并生成包含R的流Stream&lt;R&gt;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87945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Comparator.comparing(Function&lt;? super T,? extends U&gt; keyExtractor)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comparing 方法生成一个 Comparator ，使用给定 Function 生成的键对集合进行排序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redicate"/>
          <p:cNvSpPr txBox="1"/>
          <p:nvPr/>
        </p:nvSpPr>
        <p:spPr>
          <a:xfrm>
            <a:off x="4814188" y="907577"/>
            <a:ext cx="3376423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Predicate</a:t>
            </a:r>
          </a:p>
        </p:txBody>
      </p:sp>
      <p:pic>
        <p:nvPicPr>
          <p:cNvPr id="22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193" y="3612185"/>
            <a:ext cx="12894414" cy="2529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redicate"/>
          <p:cNvSpPr txBox="1"/>
          <p:nvPr/>
        </p:nvSpPr>
        <p:spPr>
          <a:xfrm>
            <a:off x="4814188" y="907577"/>
            <a:ext cx="3376423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Predicate</a:t>
            </a:r>
          </a:p>
        </p:txBody>
      </p:sp>
      <p:graphicFrame>
        <p:nvGraphicFramePr>
          <p:cNvPr id="224" name="表格"/>
          <p:cNvGraphicFramePr/>
          <p:nvPr/>
        </p:nvGraphicFramePr>
        <p:xfrm>
          <a:off x="1692277" y="2912289"/>
          <a:ext cx="9632946" cy="424010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4810122"/>
                <a:gridCol w="4810122"/>
              </a:tblGrid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其他用法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2200">
                          <a:sym typeface="Avenir Next Demi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Collection.removeIf(Predicate&lt;? super E&gt; filter)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删除集合中所有满足谓词的元素。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333801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Stream.allMatch(Predicate&lt;? super T&gt; predicate)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如果流的所有元素均满足给定的谓词，则返回 true 。anyMatch 和 noneMatch 方法的用法与之类似。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0442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Collectors.partitioningBy(Predicate&lt;? super T&gt; predicate)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返回一个 Collector ，它将流分为两类（满足谓词和不满足谓词）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onsumer"/>
          <p:cNvSpPr txBox="1"/>
          <p:nvPr/>
        </p:nvSpPr>
        <p:spPr>
          <a:xfrm>
            <a:off x="4636643" y="907577"/>
            <a:ext cx="3731515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Consumer</a:t>
            </a:r>
          </a:p>
        </p:txBody>
      </p:sp>
      <p:pic>
        <p:nvPicPr>
          <p:cNvPr id="22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32" y="2211520"/>
            <a:ext cx="12848736" cy="647872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nsumer"/>
          <p:cNvSpPr txBox="1"/>
          <p:nvPr/>
        </p:nvSpPr>
        <p:spPr>
          <a:xfrm>
            <a:off x="4636643" y="907577"/>
            <a:ext cx="3731515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Consumer</a:t>
            </a:r>
          </a:p>
        </p:txBody>
      </p:sp>
      <p:graphicFrame>
        <p:nvGraphicFramePr>
          <p:cNvPr id="230" name="表格"/>
          <p:cNvGraphicFramePr/>
          <p:nvPr/>
        </p:nvGraphicFramePr>
        <p:xfrm>
          <a:off x="1692277" y="2912289"/>
          <a:ext cx="9632946" cy="424010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4810122"/>
                <a:gridCol w="4810122"/>
              </a:tblGrid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其他用法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2200">
                          <a:sym typeface="Avenir Next Demi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Optional.ifPresent(Consumer&lt;? super T&gt; consumer)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如果值存在，则调用指定的 consumer ；否则不进行任何操作。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Stream.forEach(Consumer&lt;? super T&gt; action)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对流的每个元素执行操作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Stream.peek(Consumer&lt;? super T&gt; action)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首先执行给定操作，再返回一个与现有流包含相同元素的流(Debug)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89" y="3419185"/>
            <a:ext cx="12801422" cy="358034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233" name="Supplier"/>
          <p:cNvSpPr txBox="1"/>
          <p:nvPr/>
        </p:nvSpPr>
        <p:spPr>
          <a:xfrm>
            <a:off x="5003164" y="907577"/>
            <a:ext cx="2998471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Supplier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upplier"/>
          <p:cNvSpPr txBox="1"/>
          <p:nvPr/>
        </p:nvSpPr>
        <p:spPr>
          <a:xfrm>
            <a:off x="5003164" y="907577"/>
            <a:ext cx="2998471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Supplier</a:t>
            </a:r>
          </a:p>
        </p:txBody>
      </p:sp>
      <p:graphicFrame>
        <p:nvGraphicFramePr>
          <p:cNvPr id="236" name="表格"/>
          <p:cNvGraphicFramePr/>
          <p:nvPr/>
        </p:nvGraphicFramePr>
        <p:xfrm>
          <a:off x="1692277" y="2912289"/>
          <a:ext cx="9632946" cy="424010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4810122"/>
                <a:gridCol w="4810122"/>
              </a:tblGrid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其他用法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2200">
                          <a:sym typeface="Avenir Next Demi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Optional.orElseThrow(Supplier&lt;X super Exception&gt; supplier)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发生异常时，执行Supplier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Logger.info(Supplier&lt;String&gt; msgSupplier)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Logger的Supplier实现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05685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CompletableFuture.supplyAsync(Supplier&lt;U&gt; supplier)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调用给定 Supplier 获得的值，以使得运行的任务异步完成。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表格"/>
          <p:cNvGraphicFramePr/>
          <p:nvPr/>
        </p:nvGraphicFramePr>
        <p:xfrm>
          <a:off x="711200" y="1854200"/>
          <a:ext cx="11582400" cy="60452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2892425"/>
                <a:gridCol w="2892425"/>
                <a:gridCol w="2892425"/>
                <a:gridCol w="2892425"/>
              </a:tblGrid>
              <a:tr h="150812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接口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参数类型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返回类型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说明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0812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BiFunction&lt;T, U, 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T, 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2个输入，1个输出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0812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BiPredicate&lt;T, U&gt;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T, 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Boolean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判断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0812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BiConsumer&lt;T, U&gt;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T, U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/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消费2个数据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257" y="1454150"/>
            <a:ext cx="12293601" cy="68453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0" name="表格"/>
          <p:cNvGraphicFramePr/>
          <p:nvPr/>
        </p:nvGraphicFramePr>
        <p:xfrm>
          <a:off x="711200" y="1854200"/>
          <a:ext cx="11582400" cy="60452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3612656"/>
                <a:gridCol w="1413436"/>
                <a:gridCol w="2193606"/>
                <a:gridCol w="4350001"/>
              </a:tblGrid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接口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参数类型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返回类型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 sz="1800"/>
                      </a:pPr>
                      <a:r>
                        <a:rPr sz="2200">
                          <a:sym typeface="Avenir Next Demi Bold"/>
                        </a:rPr>
                        <a:t>说明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Function&lt;T,R&gt;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1个输入，1个输出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BiFunction&lt;T, U, 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T, 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2个输入，1个输出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IntFunction&lt;R&gt;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输入1个int，输出R类型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IntToDoubleFunction&lt;R&gt;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double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输入1个int，输出1个double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ToIntFunction&lt;T&gt;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输入一个T类型，输出1个int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8617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ToIntBiFunction&lt;T, U&gt;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T, U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int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/>
                      </a:pPr>
                      <a:r>
                        <a:rPr sz="2200"/>
                        <a:t>输入T类型U类型，输出1个int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72311" y="-1"/>
            <a:ext cx="6255493" cy="975360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为支持函数式编程，Java 8 引入了新的流式隐喻（streaming metaphor）。流是一种元素序列，它不存储元素，也不会修改原始源。Java 的函数式编程通常涉及从某些数据源生成流，通过一系列称为流水线 （pipeline）的中间操作（intermediate operation）传递元素，并利用终止表达式 （terminal expression）完成这一过程。…"/>
          <p:cNvSpPr txBox="1"/>
          <p:nvPr>
            <p:ph type="body" sz="half" idx="1"/>
          </p:nvPr>
        </p:nvSpPr>
        <p:spPr>
          <a:xfrm>
            <a:off x="711200" y="1943418"/>
            <a:ext cx="11582400" cy="2253614"/>
          </a:xfrm>
          <a:prstGeom prst="rect">
            <a:avLst/>
          </a:prstGeom>
        </p:spPr>
        <p:txBody>
          <a:bodyPr/>
          <a:lstStyle/>
          <a:p>
            <a:pPr defTabSz="228600">
              <a:spcBef>
                <a:spcPts val="0"/>
              </a:spcBef>
              <a:defRPr spc="0"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为支持函数式编程，Java 8 引入了新的流式隐喻（streaming metaphor）。流是一种元素序列，它不存储元素，也不会修改原始源。Java 的函数式编程通常涉及从某些数据源生成流，通过一系列称为</a:t>
            </a:r>
            <a:r>
              <a:rPr b="1"/>
              <a:t>流水线</a:t>
            </a:r>
            <a:r>
              <a:t> （pipeline）的中间操作（intermediate operation）传递元素，并利用</a:t>
            </a:r>
            <a:r>
              <a:rPr b="1"/>
              <a:t>终止表达式</a:t>
            </a:r>
            <a:r>
              <a:t> （terminal expression）完成这一过程。</a:t>
            </a:r>
          </a:p>
          <a:p>
            <a:pPr defTabSz="228600">
              <a:spcBef>
                <a:spcPts val="0"/>
              </a:spcBef>
              <a:defRPr spc="0"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流仅能使用一次。换言之，流在经过零个或多个中间操作并达到终止操作（terminal operation）后就会结束。如果希望再次对值进行处理，需要创建一个新的流。</a:t>
            </a:r>
          </a:p>
        </p:txBody>
      </p:sp>
      <p:sp>
        <p:nvSpPr>
          <p:cNvPr id="245" name="Stream  流式操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35505">
              <a:defRPr spc="-54" sz="5452"/>
            </a:lvl1pPr>
          </a:lstStyle>
          <a:p>
            <a:pPr/>
            <a:r>
              <a:t>Stream  流式操作</a:t>
            </a:r>
          </a:p>
        </p:txBody>
      </p:sp>
      <p:pic>
        <p:nvPicPr>
          <p:cNvPr id="24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0966" y="4184832"/>
            <a:ext cx="9522868" cy="5271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772" y="76474"/>
            <a:ext cx="12511256" cy="960065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984" y="64121"/>
            <a:ext cx="9144070" cy="34994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3505200"/>
            <a:ext cx="13004800" cy="5638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9993" y="2569669"/>
            <a:ext cx="9444814" cy="46142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6729" y="800100"/>
            <a:ext cx="3340101" cy="8153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25257" y="939800"/>
            <a:ext cx="3149601" cy="787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93285" y="1136650"/>
            <a:ext cx="3111501" cy="7480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819400"/>
            <a:ext cx="11836400" cy="505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307" y="2914650"/>
            <a:ext cx="12001501" cy="3924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arallel Str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Parallel Stream</a:t>
            </a:r>
          </a:p>
        </p:txBody>
      </p:sp>
      <p:pic>
        <p:nvPicPr>
          <p:cNvPr id="26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9912" y="3286247"/>
            <a:ext cx="4461877" cy="30498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19322" y="3286247"/>
            <a:ext cx="4900061" cy="304989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并行"/>
          <p:cNvSpPr txBox="1"/>
          <p:nvPr/>
        </p:nvSpPr>
        <p:spPr>
          <a:xfrm>
            <a:off x="8550202" y="7187760"/>
            <a:ext cx="1638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并行</a:t>
            </a:r>
          </a:p>
        </p:txBody>
      </p:sp>
      <p:sp>
        <p:nvSpPr>
          <p:cNvPr id="267" name="并发"/>
          <p:cNvSpPr txBox="1"/>
          <p:nvPr/>
        </p:nvSpPr>
        <p:spPr>
          <a:xfrm>
            <a:off x="2391700" y="7187760"/>
            <a:ext cx="1638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并发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面向对象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/>
            </a:pPr>
            <a:r>
              <a:t>面向对象</a:t>
            </a:r>
          </a:p>
          <a:p>
            <a:pPr marL="0" indent="0">
              <a:buSzTx/>
              <a:buNone/>
              <a:defRPr sz="5000"/>
            </a:pPr>
            <a:r>
              <a:t>把相关的数据和方法组织为一个整体来看待，从更高的层次来进行系统建模，更贴近事物的自然运行模式</a:t>
            </a:r>
          </a:p>
        </p:txBody>
      </p:sp>
      <p:sp>
        <p:nvSpPr>
          <p:cNvPr id="161" name="编程范式"/>
          <p:cNvSpPr txBox="1"/>
          <p:nvPr>
            <p:ph type="title"/>
          </p:nvPr>
        </p:nvSpPr>
        <p:spPr>
          <a:xfrm>
            <a:off x="711200" y="905933"/>
            <a:ext cx="11582400" cy="1168401"/>
          </a:xfrm>
          <a:prstGeom prst="rect">
            <a:avLst/>
          </a:prstGeom>
        </p:spPr>
        <p:txBody>
          <a:bodyPr/>
          <a:lstStyle>
            <a:lvl1pPr defTabSz="1270127">
              <a:lnSpc>
                <a:spcPct val="80000"/>
              </a:lnSpc>
              <a:defRPr spc="-59" sz="5986"/>
            </a:lvl1pPr>
          </a:lstStyle>
          <a:p>
            <a:pPr/>
            <a:r>
              <a:t>编程范式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arallel Str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Parallel Stream</a:t>
            </a:r>
          </a:p>
        </p:txBody>
      </p:sp>
      <p:pic>
        <p:nvPicPr>
          <p:cNvPr id="27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0500" y="7753594"/>
            <a:ext cx="5003800" cy="100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4157" y="1587500"/>
            <a:ext cx="8051801" cy="6578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arallel Str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Parallel Stream</a:t>
            </a:r>
          </a:p>
        </p:txBody>
      </p:sp>
      <p:pic>
        <p:nvPicPr>
          <p:cNvPr id="27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0500" y="7753594"/>
            <a:ext cx="5003800" cy="100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350" y="1641597"/>
            <a:ext cx="11722100" cy="6032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arallel Str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Parallel Stream</a:t>
            </a:r>
          </a:p>
        </p:txBody>
      </p:sp>
      <p:pic>
        <p:nvPicPr>
          <p:cNvPr id="27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7575" y="4310321"/>
            <a:ext cx="9729650" cy="19508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402102"/>
            <a:ext cx="13004800" cy="58891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70900" y="2800350"/>
            <a:ext cx="3831720" cy="30479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817" y="839353"/>
            <a:ext cx="9289166" cy="80748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170" y="1097332"/>
            <a:ext cx="11600460" cy="75589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2571" y="80957"/>
            <a:ext cx="7179658" cy="9591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3640" y="675173"/>
            <a:ext cx="12772411" cy="84032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4554" y="-1"/>
            <a:ext cx="7391007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4269" y="1255799"/>
            <a:ext cx="10176262" cy="7242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992" y="2272144"/>
            <a:ext cx="12516816" cy="520931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43" y="800668"/>
            <a:ext cx="13004801" cy="8152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307" y="1136650"/>
            <a:ext cx="12255501" cy="7480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感谢！"/>
          <p:cNvSpPr txBox="1"/>
          <p:nvPr/>
        </p:nvSpPr>
        <p:spPr>
          <a:xfrm>
            <a:off x="5109407" y="4203700"/>
            <a:ext cx="27813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/>
            </a:lvl1pPr>
          </a:lstStyle>
          <a:p>
            <a:pPr/>
            <a:r>
              <a:t>感谢！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函数式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/>
            </a:pPr>
            <a:r>
              <a:t>函数式</a:t>
            </a:r>
          </a:p>
          <a:p>
            <a:pPr marL="0" indent="0">
              <a:buSzTx/>
              <a:buNone/>
              <a:defRPr sz="5000"/>
            </a:pPr>
            <a:r>
              <a:t>将计算机的运算视为数学意义上的运算</a:t>
            </a:r>
          </a:p>
          <a:p>
            <a:pPr marL="0" indent="0">
              <a:buSzTx/>
              <a:buNone/>
              <a:defRPr sz="5000"/>
            </a:pPr>
            <a:r>
              <a:t>把运算过程尽量写成一系列嵌套的函数调用</a:t>
            </a:r>
          </a:p>
          <a:p>
            <a:pPr marL="0" indent="0">
              <a:buSzTx/>
              <a:buNone/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优点：代码简洁开发迅速，更语义化，易于并发编程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缺点：少量数据处理性能略差于外部迭代</a:t>
            </a:r>
          </a:p>
        </p:txBody>
      </p:sp>
      <p:sp>
        <p:nvSpPr>
          <p:cNvPr id="166" name="编程范式"/>
          <p:cNvSpPr txBox="1"/>
          <p:nvPr>
            <p:ph type="title"/>
          </p:nvPr>
        </p:nvSpPr>
        <p:spPr>
          <a:xfrm>
            <a:off x="711200" y="905933"/>
            <a:ext cx="11582400" cy="1168401"/>
          </a:xfrm>
          <a:prstGeom prst="rect">
            <a:avLst/>
          </a:prstGeom>
        </p:spPr>
        <p:txBody>
          <a:bodyPr/>
          <a:lstStyle>
            <a:lvl1pPr defTabSz="1270127">
              <a:lnSpc>
                <a:spcPct val="80000"/>
              </a:lnSpc>
              <a:defRPr spc="-59" sz="5986"/>
            </a:lvl1pPr>
          </a:lstStyle>
          <a:p>
            <a:pPr/>
            <a:r>
              <a:t>编程范式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“一等公民”"/>
          <p:cNvSpPr txBox="1"/>
          <p:nvPr>
            <p:ph type="title"/>
          </p:nvPr>
        </p:nvSpPr>
        <p:spPr>
          <a:xfrm>
            <a:off x="711406" y="1024751"/>
            <a:ext cx="5058553" cy="2088506"/>
          </a:xfrm>
          <a:prstGeom prst="rect">
            <a:avLst/>
          </a:prstGeom>
        </p:spPr>
        <p:txBody>
          <a:bodyPr/>
          <a:lstStyle/>
          <a:p>
            <a:pPr/>
            <a:r>
              <a:t>“一等公民”</a:t>
            </a:r>
          </a:p>
        </p:txBody>
      </p:sp>
      <p:sp>
        <p:nvSpPr>
          <p:cNvPr id="169" name="函数与其他数据类型一样，处于平等地位，可以赋值给其他变量，也可以作为参数，传入另一个函数，或者作为别的函数的返回值"/>
          <p:cNvSpPr txBox="1"/>
          <p:nvPr>
            <p:ph type="body" sz="quarter" idx="1"/>
          </p:nvPr>
        </p:nvSpPr>
        <p:spPr>
          <a:xfrm>
            <a:off x="711406" y="4466008"/>
            <a:ext cx="5058553" cy="3911601"/>
          </a:xfrm>
          <a:prstGeom prst="rect">
            <a:avLst/>
          </a:prstGeom>
        </p:spPr>
        <p:txBody>
          <a:bodyPr/>
          <a:lstStyle/>
          <a:p>
            <a:pPr/>
            <a:r>
              <a:t>函数与其他数据类型一样，处于平等地位，可以赋值给其他变量，也可以作为参数，传入另一个函数，或者作为别的函数的返回值</a:t>
            </a:r>
          </a:p>
        </p:txBody>
      </p:sp>
      <p:pic>
        <p:nvPicPr>
          <p:cNvPr id="17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500" y="2280201"/>
            <a:ext cx="6273801" cy="22479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23505" y="4988513"/>
            <a:ext cx="7081791" cy="308937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754" y="5517198"/>
            <a:ext cx="12831292" cy="260534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697" y="2356289"/>
            <a:ext cx="12215406" cy="200737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只用”表达式&quot;…"/>
          <p:cNvSpPr txBox="1"/>
          <p:nvPr>
            <p:ph type="title"/>
          </p:nvPr>
        </p:nvSpPr>
        <p:spPr>
          <a:xfrm>
            <a:off x="711406" y="1024751"/>
            <a:ext cx="5058553" cy="2088506"/>
          </a:xfrm>
          <a:prstGeom prst="rect">
            <a:avLst/>
          </a:prstGeom>
        </p:spPr>
        <p:txBody>
          <a:bodyPr/>
          <a:lstStyle/>
          <a:p>
            <a:pPr/>
            <a:r>
              <a:t>只用”表达式"</a:t>
            </a:r>
          </a:p>
          <a:p>
            <a:pPr/>
            <a:r>
              <a:t>不用"语句</a:t>
            </a:r>
          </a:p>
        </p:txBody>
      </p:sp>
      <p:sp>
        <p:nvSpPr>
          <p:cNvPr id="177" name="“表达式”（expression）:…"/>
          <p:cNvSpPr txBox="1"/>
          <p:nvPr>
            <p:ph type="body" sz="quarter" idx="1"/>
          </p:nvPr>
        </p:nvSpPr>
        <p:spPr>
          <a:xfrm>
            <a:off x="711406" y="4466008"/>
            <a:ext cx="5058553" cy="3911601"/>
          </a:xfrm>
          <a:prstGeom prst="rect">
            <a:avLst/>
          </a:prstGeom>
        </p:spPr>
        <p:txBody>
          <a:bodyPr/>
          <a:lstStyle/>
          <a:p>
            <a:pPr algn="l"/>
            <a:r>
              <a:t>“表达式”（expression）:</a:t>
            </a:r>
          </a:p>
          <a:p>
            <a:pPr algn="l"/>
            <a:r>
              <a:t>一个单纯的运算过程，总是有返回值</a:t>
            </a:r>
          </a:p>
          <a:p>
            <a:pPr algn="l"/>
          </a:p>
          <a:p>
            <a:pPr algn="l"/>
            <a:r>
              <a:t>“语句”（statement）:</a:t>
            </a:r>
          </a:p>
          <a:p>
            <a:pPr algn="l"/>
            <a:r>
              <a:t>执行某种操作，没有返回值</a:t>
            </a:r>
          </a:p>
        </p:txBody>
      </p:sp>
      <p:pic>
        <p:nvPicPr>
          <p:cNvPr id="17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7624" y="1741181"/>
            <a:ext cx="6613553" cy="262425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08450" y="4885749"/>
            <a:ext cx="6311901" cy="36322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